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REFRACTIVE ERRORS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457200"/>
          <a:ext cx="8229600" cy="601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20066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High water content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Soft plastic with more water content 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Allows oxygen to the lens 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More visual problems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66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Disposable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Very thinner plastics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Decreased complications of contact lenses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More expensive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66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TORIC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Soft plastic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Used for astigmatism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Expensive and difficult to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fit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SURGICAL MEASURES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LASIK (laser – assisted in situ </a:t>
            </a:r>
            <a:r>
              <a:rPr lang="en-US" dirty="0" err="1" smtClean="0"/>
              <a:t>keratomileusis</a:t>
            </a:r>
            <a:r>
              <a:rPr lang="en-US" dirty="0" smtClean="0"/>
              <a:t>) use laser to create a thin flap in the cornea and mapping out the cornea for refractive errors and corrections. </a:t>
            </a:r>
          </a:p>
          <a:p>
            <a:pPr lvl="0"/>
            <a:r>
              <a:rPr lang="en-US" dirty="0" smtClean="0"/>
              <a:t>PRK (photo refractive keratectomy) involves the removal of corneal epithelium only for corneal corrections and replace it over after surgery.</a:t>
            </a:r>
          </a:p>
          <a:p>
            <a:pPr lvl="0"/>
            <a:r>
              <a:rPr lang="en-US" dirty="0" smtClean="0"/>
              <a:t>ICR (Intra Corneal Ring segments)  corneal shape is altered to improve the focus of light in myopia by fixing two plastic semi circular canals at the sides of cornea for 2 weeks. It is removed after the corrections. </a:t>
            </a:r>
          </a:p>
          <a:p>
            <a:pPr lvl="0"/>
            <a:r>
              <a:rPr lang="en-US" dirty="0" smtClean="0"/>
              <a:t>Refractive IOL (Intra Ocular Lens): implantation of small plastic lens after removal of natural lens to correct Myopia and </a:t>
            </a:r>
            <a:r>
              <a:rPr lang="en-US" dirty="0" err="1" smtClean="0"/>
              <a:t>Presbyopia</a:t>
            </a:r>
            <a:r>
              <a:rPr lang="en-US" dirty="0" smtClean="0"/>
              <a:t> .</a:t>
            </a:r>
          </a:p>
          <a:p>
            <a:pPr lvl="0"/>
            <a:r>
              <a:rPr lang="en-US" dirty="0" err="1" smtClean="0"/>
              <a:t>Phakic</a:t>
            </a:r>
            <a:r>
              <a:rPr lang="en-US" dirty="0" smtClean="0"/>
              <a:t> IOL: implant the lens over the natural lens to correct myopia and </a:t>
            </a:r>
            <a:r>
              <a:rPr lang="en-US" dirty="0" err="1" smtClean="0"/>
              <a:t>hyperopia</a:t>
            </a:r>
            <a:r>
              <a:rPr lang="en-US" dirty="0" smtClean="0"/>
              <a:t>. </a:t>
            </a:r>
          </a:p>
          <a:p>
            <a:pPr lvl="0"/>
            <a:r>
              <a:rPr lang="en-US" dirty="0" smtClean="0"/>
              <a:t>Laser thermal keratoplasty- corneal transplantation (penetrating keratoplasty, lamellar keratoplasty)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PERIOPERATIVE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Elevated </a:t>
            </a:r>
            <a:r>
              <a:rPr lang="en-US" dirty="0" smtClean="0"/>
              <a:t>area within the corneal treatment </a:t>
            </a:r>
            <a:r>
              <a:rPr lang="en-US" dirty="0" smtClean="0"/>
              <a:t>ablation zone </a:t>
            </a:r>
            <a:r>
              <a:rPr lang="en-US" dirty="0" smtClean="0"/>
              <a:t>(</a:t>
            </a:r>
            <a:r>
              <a:rPr lang="en-US" dirty="0" err="1" smtClean="0"/>
              <a:t>ie</a:t>
            </a:r>
            <a:r>
              <a:rPr lang="en-US" dirty="0" smtClean="0"/>
              <a:t>, central island</a:t>
            </a:r>
            <a:r>
              <a:rPr lang="en-US" dirty="0" smtClean="0"/>
              <a:t>)- </a:t>
            </a:r>
            <a:r>
              <a:rPr lang="en-US" dirty="0" smtClean="0"/>
              <a:t>ghosting, blurred vision, halo formation </a:t>
            </a:r>
            <a:r>
              <a:rPr lang="en-US" dirty="0" smtClean="0"/>
              <a:t>around lights</a:t>
            </a:r>
            <a:r>
              <a:rPr lang="en-US" dirty="0" smtClean="0"/>
              <a:t>, decreased visual activity, and contrast sensitivity in </a:t>
            </a:r>
            <a:r>
              <a:rPr lang="en-US" dirty="0" smtClean="0"/>
              <a:t>low light.</a:t>
            </a:r>
          </a:p>
          <a:p>
            <a:pPr algn="just"/>
            <a:r>
              <a:rPr lang="en-US" dirty="0" smtClean="0"/>
              <a:t>Diffuse </a:t>
            </a:r>
            <a:r>
              <a:rPr lang="en-US" dirty="0" smtClean="0"/>
              <a:t>lamellar </a:t>
            </a:r>
            <a:r>
              <a:rPr lang="en-US" dirty="0" err="1" smtClean="0"/>
              <a:t>keratitis</a:t>
            </a:r>
            <a:r>
              <a:rPr lang="en-US" dirty="0" smtClean="0"/>
              <a:t> (DLK</a:t>
            </a:r>
            <a:r>
              <a:rPr lang="en-US" dirty="0" smtClean="0"/>
              <a:t>) - </a:t>
            </a:r>
            <a:r>
              <a:rPr lang="en-US" dirty="0" smtClean="0"/>
              <a:t>peculiar, noninfectious, inflammatory reaction in </a:t>
            </a:r>
            <a:r>
              <a:rPr lang="en-US" dirty="0" smtClean="0"/>
              <a:t>the lamellar interface</a:t>
            </a:r>
          </a:p>
          <a:p>
            <a:pPr algn="just"/>
            <a:r>
              <a:rPr lang="en-US" dirty="0" smtClean="0"/>
              <a:t>Central Islands and </a:t>
            </a:r>
            <a:r>
              <a:rPr lang="en-US" dirty="0" err="1" smtClean="0"/>
              <a:t>Decentered</a:t>
            </a:r>
            <a:r>
              <a:rPr lang="en-US" dirty="0" smtClean="0"/>
              <a:t> Ablations. </a:t>
            </a:r>
            <a:r>
              <a:rPr lang="en-US" dirty="0" err="1" smtClean="0"/>
              <a:t>Decentered</a:t>
            </a:r>
            <a:r>
              <a:rPr lang="en-US" dirty="0" smtClean="0"/>
              <a:t> or </a:t>
            </a:r>
            <a:r>
              <a:rPr lang="en-US" dirty="0" smtClean="0"/>
              <a:t>eccentric ablation </a:t>
            </a:r>
            <a:r>
              <a:rPr lang="en-US" dirty="0" smtClean="0"/>
              <a:t>involves a shift of the center of the ablation </a:t>
            </a:r>
            <a:r>
              <a:rPr lang="en-US" dirty="0" smtClean="0"/>
              <a:t>pattern from </a:t>
            </a:r>
            <a:r>
              <a:rPr lang="en-US" dirty="0" smtClean="0"/>
              <a:t>the pupil or visual axis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NURSING MANAGEMENT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Assess the patient to identify the type of refractive errors and contact lenses. </a:t>
            </a:r>
          </a:p>
          <a:p>
            <a:pPr lvl="0"/>
            <a:r>
              <a:rPr lang="en-US" dirty="0" smtClean="0"/>
              <a:t>Educate the patients regarding the usage and storage of lenses.</a:t>
            </a:r>
          </a:p>
          <a:p>
            <a:pPr lvl="0"/>
            <a:r>
              <a:rPr lang="en-US" dirty="0" smtClean="0"/>
              <a:t>Make awareness regarding the signs of complications like Redness, Sensitivity, Vision problems, Pain (RSVP)</a:t>
            </a:r>
          </a:p>
          <a:p>
            <a:pPr lvl="0"/>
            <a:r>
              <a:rPr lang="en-US" dirty="0" smtClean="0"/>
              <a:t>Advice to remove the contact lenses if any complications occur.</a:t>
            </a:r>
          </a:p>
          <a:p>
            <a:pPr lvl="0"/>
            <a:r>
              <a:rPr lang="en-US" dirty="0" smtClean="0"/>
              <a:t>Advice to wear retainer eye glasses regularly.</a:t>
            </a:r>
          </a:p>
          <a:p>
            <a:pPr lvl="0"/>
            <a:r>
              <a:rPr lang="en-US" dirty="0" smtClean="0"/>
              <a:t>Periodic follow up is indicated.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             Refractive errors occurs when the light not focused on the retina due to defects in eyeball shape, cornea and ageing of lens.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Refractive errors are also called as </a:t>
            </a:r>
            <a:r>
              <a:rPr lang="en-US" dirty="0" err="1" smtClean="0"/>
              <a:t>Ametropia</a:t>
            </a: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CAUSES OF REFRACTIVE ERRORS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Ageing : above 35 years </a:t>
            </a:r>
          </a:p>
          <a:p>
            <a:pPr lvl="0"/>
            <a:r>
              <a:rPr lang="en-US" dirty="0" smtClean="0"/>
              <a:t>Family history of refractive errors </a:t>
            </a:r>
          </a:p>
          <a:p>
            <a:pPr lvl="0"/>
            <a:r>
              <a:rPr lang="en-US" dirty="0" smtClean="0"/>
              <a:t>Occupation requiring intensive vision</a:t>
            </a:r>
          </a:p>
          <a:p>
            <a:pPr lvl="0"/>
            <a:r>
              <a:rPr lang="en-US" dirty="0" smtClean="0"/>
              <a:t>Infection due to adenovirus</a:t>
            </a:r>
          </a:p>
          <a:p>
            <a:pPr lvl="0"/>
            <a:r>
              <a:rPr lang="en-US" dirty="0" smtClean="0"/>
              <a:t>Injury</a:t>
            </a:r>
          </a:p>
          <a:p>
            <a:pPr lvl="0"/>
            <a:r>
              <a:rPr lang="en-US" dirty="0" smtClean="0"/>
              <a:t>Ultra violate radiation</a:t>
            </a:r>
          </a:p>
          <a:p>
            <a:pPr lvl="0"/>
            <a:r>
              <a:rPr lang="en-US" dirty="0" smtClean="0"/>
              <a:t> optic nerve </a:t>
            </a:r>
            <a:r>
              <a:rPr lang="en-US" dirty="0" err="1" smtClean="0"/>
              <a:t>hypoplasia</a:t>
            </a:r>
            <a:endParaRPr lang="en-US" dirty="0" smtClean="0"/>
          </a:p>
          <a:p>
            <a:pPr lvl="0"/>
            <a:r>
              <a:rPr lang="en-US" dirty="0" smtClean="0"/>
              <a:t>Environment factors </a:t>
            </a:r>
          </a:p>
          <a:p>
            <a:pPr lvl="0"/>
            <a:r>
              <a:rPr lang="en-US" dirty="0" smtClean="0"/>
              <a:t>Previous injury or surgery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PATHOPHYSIOLOGY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Due to etiological factors</a:t>
            </a:r>
          </a:p>
          <a:p>
            <a:pPr algn="ctr">
              <a:buNone/>
            </a:pPr>
            <a:r>
              <a:rPr lang="en-US" dirty="0" smtClean="0">
                <a:sym typeface="Symbol"/>
              </a:rPr>
              <a:t>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Degeneration changes caused by gradual loss of elasticity of lens</a:t>
            </a:r>
          </a:p>
          <a:p>
            <a:pPr algn="ctr">
              <a:buNone/>
            </a:pPr>
            <a:r>
              <a:rPr lang="en-US" dirty="0" smtClean="0">
                <a:sym typeface="Symbol"/>
              </a:rPr>
              <a:t>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Decrease ability to accommodate</a:t>
            </a:r>
          </a:p>
          <a:p>
            <a:pPr algn="ctr">
              <a:buNone/>
            </a:pPr>
            <a:r>
              <a:rPr lang="en-US" dirty="0" smtClean="0">
                <a:sym typeface="Symbol"/>
              </a:rPr>
              <a:t>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Refractive error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Myopia (Near sightedness): light focused in front of the retina rather than on the  retina. near objects can be seen clearly</a:t>
            </a:r>
          </a:p>
          <a:p>
            <a:pPr lvl="0"/>
            <a:r>
              <a:rPr lang="en-US" dirty="0" err="1" smtClean="0"/>
              <a:t>Hyperopia</a:t>
            </a:r>
            <a:r>
              <a:rPr lang="en-US" dirty="0" smtClean="0"/>
              <a:t>(Farsightedness): light focused beyond the retina , thereby distant objects may be seen clearly </a:t>
            </a:r>
          </a:p>
          <a:p>
            <a:pPr lvl="0"/>
            <a:r>
              <a:rPr lang="en-US" dirty="0" err="1" smtClean="0"/>
              <a:t>Presbyopia</a:t>
            </a:r>
            <a:r>
              <a:rPr lang="en-US" dirty="0" smtClean="0"/>
              <a:t> : the ageing changes ,  causing the lens cannot able to accommodate the light rays to focus near objects </a:t>
            </a:r>
          </a:p>
          <a:p>
            <a:pPr lvl="0"/>
            <a:r>
              <a:rPr lang="en-US" dirty="0" smtClean="0"/>
              <a:t>Astigmatism : light rays does not focused evenly on the retina. Hence objects appears blurred </a:t>
            </a:r>
          </a:p>
          <a:p>
            <a:pPr lvl="0"/>
            <a:r>
              <a:rPr lang="en-US" dirty="0" err="1" smtClean="0"/>
              <a:t>Aphakia</a:t>
            </a:r>
            <a:r>
              <a:rPr lang="en-US" dirty="0" smtClean="0"/>
              <a:t> :Congenital absence of lens or traumatic dislocation of lens causing refractive errors.</a:t>
            </a:r>
          </a:p>
          <a:p>
            <a:pPr lvl="0"/>
            <a:r>
              <a:rPr lang="en-US" dirty="0" err="1" smtClean="0"/>
              <a:t>Anisometropia</a:t>
            </a:r>
            <a:r>
              <a:rPr lang="en-US" dirty="0" smtClean="0"/>
              <a:t> : refractive power different between two eyes.</a:t>
            </a:r>
          </a:p>
          <a:p>
            <a:pPr lvl="0"/>
            <a:r>
              <a:rPr lang="en-US" dirty="0" err="1" smtClean="0"/>
              <a:t>Aniseikonia</a:t>
            </a:r>
            <a:r>
              <a:rPr lang="en-US" dirty="0" smtClean="0"/>
              <a:t>: difference of images size between two eyes</a:t>
            </a:r>
          </a:p>
          <a:p>
            <a:pPr lvl="0"/>
            <a:r>
              <a:rPr lang="en-US" dirty="0" err="1" smtClean="0"/>
              <a:t>Pseudophakia</a:t>
            </a:r>
            <a:r>
              <a:rPr lang="en-US" dirty="0" smtClean="0"/>
              <a:t>: artificial lens in the eye</a:t>
            </a: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CLINICAL MANIFESTATION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Blurring vision</a:t>
            </a:r>
          </a:p>
          <a:p>
            <a:pPr lvl="0"/>
            <a:r>
              <a:rPr lang="en-US" dirty="0" smtClean="0"/>
              <a:t>Eye strain </a:t>
            </a:r>
          </a:p>
          <a:p>
            <a:pPr lvl="0"/>
            <a:r>
              <a:rPr lang="en-US" dirty="0" smtClean="0"/>
              <a:t>Squinting headaches </a:t>
            </a:r>
          </a:p>
          <a:p>
            <a:pPr lvl="0"/>
            <a:r>
              <a:rPr lang="en-US" dirty="0" smtClean="0"/>
              <a:t>Haziness</a:t>
            </a:r>
          </a:p>
          <a:p>
            <a:pPr lvl="0"/>
            <a:r>
              <a:rPr lang="en-US" dirty="0" smtClean="0"/>
              <a:t>Diplopia (Double vision) </a:t>
            </a:r>
          </a:p>
          <a:p>
            <a:pPr lvl="0"/>
            <a:r>
              <a:rPr lang="en-US" dirty="0" smtClean="0"/>
              <a:t>Glare around the lights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DIAGNOSTIC EVALUATIONS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History collection </a:t>
            </a:r>
          </a:p>
          <a:p>
            <a:pPr lvl="0"/>
            <a:r>
              <a:rPr lang="en-US" dirty="0" smtClean="0"/>
              <a:t>Eye examination </a:t>
            </a:r>
          </a:p>
          <a:p>
            <a:pPr lvl="0"/>
            <a:r>
              <a:rPr lang="en-US" dirty="0" err="1" smtClean="0"/>
              <a:t>Retinoscopy</a:t>
            </a:r>
            <a:r>
              <a:rPr lang="en-US" dirty="0" smtClean="0"/>
              <a:t>: to estimate the refractive error </a:t>
            </a:r>
          </a:p>
          <a:p>
            <a:pPr lvl="0"/>
            <a:r>
              <a:rPr lang="en-US" dirty="0" smtClean="0"/>
              <a:t>Automated refractor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MEDICAL MANAGEMENT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It can be treated by contact lenses, eyeglasses and surgical measures </a:t>
            </a:r>
          </a:p>
          <a:p>
            <a:pPr lvl="0" algn="just"/>
            <a:r>
              <a:rPr lang="en-US" dirty="0" smtClean="0"/>
              <a:t>Contact lenses: </a:t>
            </a:r>
          </a:p>
          <a:p>
            <a:pPr algn="just"/>
            <a:r>
              <a:rPr lang="en-US" dirty="0" smtClean="0"/>
              <a:t>Some times corneal oxygen supply decreased, and then visual acuity gets reduced. Tear production is reduced by certain medications like antihistamines, diuretics and birth control pills.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19200"/>
            <a:ext cx="8229600" cy="609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304797"/>
          <a:ext cx="8534400" cy="5603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422"/>
                <a:gridCol w="1817511"/>
                <a:gridCol w="3081867"/>
                <a:gridCol w="2133600"/>
              </a:tblGrid>
              <a:tr h="7808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Types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Nature of lenses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Advantages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Disadvantages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171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RIGID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LENSES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Rigid plastic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Easier visibility, Long lasting, less expensive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Requires care, initially uncomfortable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03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GAS LENSES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Plastic that allows gases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Long durable, flexible wearing, adoption time is less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Comparative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cost </a:t>
                      </a:r>
                    </a:p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need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care solutions for storage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105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SOFT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LENSES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Flexible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plastic entire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retina is covered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Good Fit, more comfortable, less adoption time, intermittent wearing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More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cost,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requires more cleaning, removal of protein deposit causing visual problem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99</TotalTime>
  <Words>705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REFRACTIVE ERRORS</vt:lpstr>
      <vt:lpstr>Definition </vt:lpstr>
      <vt:lpstr>CAUSES OF REFRACTIVE ERRORS </vt:lpstr>
      <vt:lpstr>PATHOPHYSIOLOGY </vt:lpstr>
      <vt:lpstr>Types </vt:lpstr>
      <vt:lpstr>CLINICAL MANIFESTATIONS</vt:lpstr>
      <vt:lpstr>DIAGNOSTIC EVALUATIONS  </vt:lpstr>
      <vt:lpstr>MEDICAL MANAGEMENT </vt:lpstr>
      <vt:lpstr>Slide 9</vt:lpstr>
      <vt:lpstr>Slide 10</vt:lpstr>
      <vt:lpstr>SURGICAL MEASURES  </vt:lpstr>
      <vt:lpstr>PERIOPERATIVE COMPLICATIONS</vt:lpstr>
      <vt:lpstr>NURSING MANAGEMENT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REFRACTIVE ERRORS</dc:title>
  <dc:creator>P.C.MITHILESH</dc:creator>
  <cp:lastModifiedBy>bala</cp:lastModifiedBy>
  <cp:revision>14</cp:revision>
  <dcterms:created xsi:type="dcterms:W3CDTF">2006-08-16T00:00:00Z</dcterms:created>
  <dcterms:modified xsi:type="dcterms:W3CDTF">2019-07-17T04:50:03Z</dcterms:modified>
</cp:coreProperties>
</file>